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6"/>
  </p:notesMasterIdLst>
  <p:sldIdLst>
    <p:sldId id="443" r:id="rId2"/>
    <p:sldId id="953" r:id="rId3"/>
    <p:sldId id="958" r:id="rId4"/>
    <p:sldId id="947" r:id="rId5"/>
    <p:sldId id="952" r:id="rId6"/>
    <p:sldId id="948" r:id="rId7"/>
    <p:sldId id="950" r:id="rId8"/>
    <p:sldId id="949" r:id="rId9"/>
    <p:sldId id="951" r:id="rId10"/>
    <p:sldId id="957" r:id="rId11"/>
    <p:sldId id="954" r:id="rId12"/>
    <p:sldId id="959" r:id="rId13"/>
    <p:sldId id="956" r:id="rId14"/>
    <p:sldId id="955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341860"/>
    <a:srgbClr val="FF3399"/>
    <a:srgbClr val="0EB1BD"/>
    <a:srgbClr val="0F62BD"/>
    <a:srgbClr val="421F79"/>
    <a:srgbClr val="005600"/>
    <a:srgbClr val="003D00"/>
    <a:srgbClr val="FF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665"/>
  </p:normalViewPr>
  <p:slideViewPr>
    <p:cSldViewPr>
      <p:cViewPr>
        <p:scale>
          <a:sx n="60" d="100"/>
          <a:sy n="60" d="100"/>
        </p:scale>
        <p:origin x="-1576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2FCE3-D536-4C24-B3B5-CC17C01A518A}" type="datetimeFigureOut">
              <a:rPr lang="ru-RU" smtClean="0"/>
              <a:pPr/>
              <a:t>07.10.2023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9F463-8BB5-45B5-B990-D402DB5EAB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37FD-A18B-4B16-809D-36B1A8EAA9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1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E70-AC15-41C3-B524-E57B841D7D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75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E70-AC15-41C3-B524-E57B841D7D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0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485E-E79B-45E9-8FBA-D6CB147C54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2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76A6-A48D-4010-B802-BC12C653E1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51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756E7-AF97-44BD-99EF-DA3921027D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0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FDE1-A05B-4139-B9F6-52FA4B6A76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58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7FD65-D043-4F3D-8F28-4E12737773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42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D8E70-AC15-41C3-B524-E57B841D7D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86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17B0-46FD-4C82-9FFA-35B756A7F2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60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66EB-0963-45D2-B97C-34AAB0D7FA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1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8E70-AC15-41C3-B524-E57B841D7D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8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0" y="1052736"/>
            <a:ext cx="914400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120000"/>
              </a:lnSpc>
            </a:pPr>
            <a:endParaRPr lang="ru-RU" sz="2800" b="1" dirty="0">
              <a:latin typeface="Arial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АКТУАЛЬНЫЕ ИЗМЕНЕНИЯ </a:t>
            </a:r>
          </a:p>
          <a:p>
            <a:pPr algn="ctr" eaLnBrk="1" hangingPunct="1">
              <a:lnSpc>
                <a:spcPct val="120000"/>
              </a:lnSpc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ФОРМ СТАТИСТИЧЕСКОГО НАБЛЮДЕНИЯ </a:t>
            </a:r>
          </a:p>
          <a:p>
            <a:pPr algn="ctr" eaLnBrk="1" hangingPunct="1">
              <a:lnSpc>
                <a:spcPct val="120000"/>
              </a:lnSpc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ПО ПСИХИАТРИИ КАК СЛЕДСТВИЕ СОВЕРШЕНСТВОВАНИЯ НОРМАТИВНО-ПРАВОВОГО РЕГУЛИРОВАНИЯ</a:t>
            </a:r>
            <a:endParaRPr lang="ru-RU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pPr algn="ctr" eaLnBrk="1" hangingPunct="1">
              <a:lnSpc>
                <a:spcPct val="120000"/>
              </a:lnSpc>
              <a:spcAft>
                <a:spcPts val="1800"/>
              </a:spcAft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А.Б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. Шмуклер</a:t>
            </a:r>
          </a:p>
          <a:p>
            <a:pPr algn="ctr" eaLnBrk="1" hangingPunct="1">
              <a:lnSpc>
                <a:spcPct val="120000"/>
              </a:lnSpc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ФГБУ «НМИЦ ПН им. В.П. Сербского» Минздрава России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  <a:cs typeface="Arial"/>
              </a:rPr>
              <a:t>12 октября </a:t>
            </a: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  <a:cs typeface="Arial"/>
              </a:rPr>
              <a:t>2023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6552728"/>
          </a:xfrm>
          <a:ln w="19050">
            <a:solidFill>
              <a:srgbClr val="336699"/>
            </a:solidFill>
          </a:ln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ru-RU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пациентов с </a:t>
            </a:r>
            <a:r>
              <a:rPr lang="ru-RU" sz="2800" b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психическими расстройствами </a:t>
            </a:r>
            <a:r>
              <a:rPr lang="ru-RU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расстройствами поведения, охваченных бригадными формами оказания психиатрической </a:t>
            </a:r>
            <a:r>
              <a:rPr lang="ru-RU" sz="2800" b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помощи в стационарных </a:t>
            </a:r>
            <a:br>
              <a:rPr lang="ru-RU" sz="2800" b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амбулаторных условиях должна соответствовать количеству специалистов, входящих в состав </a:t>
            </a:r>
            <a:r>
              <a:rPr lang="ru-RU" sz="2800" b="1" dirty="0" err="1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полипрофессиональной</a:t>
            </a:r>
            <a:r>
              <a:rPr lang="ru-RU" sz="2800" b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бригады: </a:t>
            </a:r>
            <a:r>
              <a:rPr lang="ru-RU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800" b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роме врачей-психиатров, врачи-психотерапевты, медицинские психологи, специалисты по социальной работе </a:t>
            </a:r>
            <a:br>
              <a:rPr lang="ru-RU" sz="2800" b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социальные работники</a:t>
            </a:r>
            <a:endParaRPr lang="ru-RU" sz="2800" b="1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67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ОТДЕЛЕНИЯ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ПСИХОСОЦИАЛЬНОЙ РЕАБИЛИТАЦИИ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"/>
                <a:cs typeface="Arial"/>
              </a:rPr>
              <a:t>(приказ 668н)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491" y="3969060"/>
            <a:ext cx="4320480" cy="1631216"/>
          </a:xfrm>
          <a:prstGeom prst="rect">
            <a:avLst/>
          </a:prstGeom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Arial"/>
              <a:cs typeface="Arial"/>
            </a:endParaRPr>
          </a:p>
          <a:p>
            <a:pPr algn="ctr"/>
            <a:r>
              <a:rPr lang="ru-RU" sz="2000" dirty="0">
                <a:latin typeface="Arial"/>
                <a:cs typeface="Arial"/>
              </a:rPr>
              <a:t>Психиатрический дневной стационар для психосоциальной </a:t>
            </a:r>
            <a:r>
              <a:rPr lang="ru-RU" sz="2000" dirty="0" smtClean="0">
                <a:latin typeface="Arial"/>
                <a:cs typeface="Arial"/>
              </a:rPr>
              <a:t>реабилитации</a:t>
            </a:r>
          </a:p>
          <a:p>
            <a:pPr algn="ctr"/>
            <a:endParaRPr lang="ru-RU" sz="2000" dirty="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93321" y="3963656"/>
            <a:ext cx="3744416" cy="1631216"/>
          </a:xfrm>
          <a:prstGeom prst="rect">
            <a:avLst/>
          </a:prstGeom>
          <a:ln w="38100" cmpd="sng">
            <a:solidFill>
              <a:srgbClr val="0EB1BD"/>
            </a:solidFill>
          </a:ln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Arial"/>
              <a:cs typeface="Arial"/>
            </a:endParaRPr>
          </a:p>
          <a:p>
            <a:pPr algn="ctr"/>
            <a:r>
              <a:rPr lang="ru-RU" sz="2000" dirty="0" smtClean="0">
                <a:latin typeface="Arial"/>
                <a:cs typeface="Arial"/>
              </a:rPr>
              <a:t>Отделение психосоциальной реабилитации психиатрической больницы</a:t>
            </a:r>
            <a:endParaRPr lang="ru-RU" sz="2000" dirty="0">
              <a:latin typeface="Arial"/>
              <a:cs typeface="Arial"/>
            </a:endParaRPr>
          </a:p>
          <a:p>
            <a:endParaRPr lang="ru-RU" sz="2000" dirty="0">
              <a:latin typeface="Arial"/>
              <a:cs typeface="Arial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462406" y="4365104"/>
            <a:ext cx="648072" cy="36004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flipH="1">
            <a:off x="4423971" y="4941168"/>
            <a:ext cx="593329" cy="36004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7026" y="5866986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Отсутствуют</a:t>
            </a:r>
            <a:r>
              <a:rPr lang="ru-RU" sz="2000" dirty="0" smtClean="0">
                <a:latin typeface="Arial" panose="020B0604020202020204" pitchFamily="34" charset="0"/>
              </a:rPr>
              <a:t>: общежития для лиц утративших социальные связи, 	групповые дома, квартиры для независимого проживания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210" y="1556792"/>
            <a:ext cx="8695527" cy="1938992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Кабинет врача-психиатра. Функции: </a:t>
            </a:r>
          </a:p>
          <a:p>
            <a:r>
              <a:rPr lang="ru-RU" sz="2000" dirty="0" smtClean="0">
                <a:latin typeface="Arial" panose="020B0604020202020204" pitchFamily="34" charset="0"/>
              </a:rPr>
              <a:t>1) оказание </a:t>
            </a:r>
            <a:r>
              <a:rPr lang="ru-RU" sz="2000" dirty="0">
                <a:latin typeface="Arial" panose="020B0604020202020204" pitchFamily="34" charset="0"/>
              </a:rPr>
              <a:t>первичной специализированной медико-санитарной помощи лицам, страдающим психическими расстройствами или имеющим риск их </a:t>
            </a:r>
            <a:r>
              <a:rPr lang="ru-RU" sz="2000" dirty="0" smtClean="0">
                <a:latin typeface="Arial" panose="020B0604020202020204" pitchFamily="34" charset="0"/>
              </a:rPr>
              <a:t>развития</a:t>
            </a:r>
            <a:endParaRPr lang="ru-RU" sz="2000" dirty="0">
              <a:latin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</a:rPr>
              <a:t>2</a:t>
            </a:r>
            <a:r>
              <a:rPr lang="ru-RU" sz="2000" dirty="0" smtClean="0">
                <a:latin typeface="Arial" panose="020B0604020202020204" pitchFamily="34" charset="0"/>
              </a:rPr>
              <a:t>) проведение </a:t>
            </a:r>
            <a:r>
              <a:rPr lang="ru-RU" sz="2000" dirty="0">
                <a:latin typeface="Arial" panose="020B0604020202020204" pitchFamily="34" charset="0"/>
              </a:rPr>
              <a:t>психосоциальной реабилитации лиц, страдающих психическими </a:t>
            </a:r>
            <a:r>
              <a:rPr lang="ru-RU" sz="2000" dirty="0" smtClean="0">
                <a:latin typeface="Arial" panose="020B0604020202020204" pitchFamily="34" charset="0"/>
              </a:rPr>
              <a:t>расстройствами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679950" y="3541410"/>
            <a:ext cx="360040" cy="467872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336196" y="3541410"/>
            <a:ext cx="360040" cy="467872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2339752" y="3495784"/>
            <a:ext cx="360040" cy="467872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7020272" y="3495784"/>
            <a:ext cx="360040" cy="467872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20" y="404664"/>
            <a:ext cx="66770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8664" y="3645024"/>
            <a:ext cx="8424936" cy="1938992"/>
          </a:xfrm>
          <a:prstGeom prst="rect">
            <a:avLst/>
          </a:prstGeom>
          <a:ln>
            <a:solidFill>
              <a:srgbClr val="336699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(</a:t>
            </a:r>
            <a:r>
              <a:rPr lang="ru-RU" sz="2000" dirty="0" smtClean="0">
                <a:latin typeface="Arial" panose="020B0604020202020204" pitchFamily="34" charset="0"/>
              </a:rPr>
              <a:t>2310)</a:t>
            </a:r>
          </a:p>
          <a:p>
            <a:r>
              <a:rPr lang="ru-RU" sz="2000" dirty="0" smtClean="0">
                <a:latin typeface="Arial" panose="020B0604020202020204" pitchFamily="34" charset="0"/>
              </a:rPr>
              <a:t>Число </a:t>
            </a:r>
            <a:r>
              <a:rPr lang="ru-RU" sz="2000" dirty="0">
                <a:latin typeface="Arial" panose="020B0604020202020204" pitchFamily="34" charset="0"/>
              </a:rPr>
              <a:t>лиц, недобровольно освидетельствованных </a:t>
            </a:r>
            <a:r>
              <a:rPr lang="ru-RU" sz="2000" dirty="0" smtClean="0">
                <a:latin typeface="Arial" panose="020B0604020202020204" pitchFamily="34" charset="0"/>
              </a:rPr>
              <a:t>стационаром, чел</a:t>
            </a:r>
            <a:r>
              <a:rPr lang="ru-RU" sz="2000" dirty="0">
                <a:latin typeface="Arial" panose="020B0604020202020204" pitchFamily="34" charset="0"/>
              </a:rPr>
              <a:t>.</a:t>
            </a:r>
            <a:r>
              <a:rPr lang="ru-RU" sz="2000" dirty="0" smtClean="0">
                <a:latin typeface="Arial" panose="020B0604020202020204" pitchFamily="34" charset="0"/>
              </a:rPr>
              <a:t> </a:t>
            </a:r>
          </a:p>
          <a:p>
            <a:r>
              <a:rPr lang="ru-RU" sz="2000" dirty="0" smtClean="0">
                <a:latin typeface="Arial" panose="020B0604020202020204" pitchFamily="34" charset="0"/>
              </a:rPr>
              <a:t>из </a:t>
            </a:r>
            <a:r>
              <a:rPr lang="ru-RU" sz="2000" dirty="0">
                <a:latin typeface="Arial" panose="020B0604020202020204" pitchFamily="34" charset="0"/>
              </a:rPr>
              <a:t>них госпитализировано недобровольно по ст. 29</a:t>
            </a:r>
            <a:endParaRPr lang="ru-RU" sz="2000" dirty="0" smtClean="0">
              <a:latin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</a:rPr>
              <a:t>Число </a:t>
            </a:r>
            <a:r>
              <a:rPr lang="ru-RU" sz="2000" dirty="0">
                <a:latin typeface="Arial" panose="020B0604020202020204" pitchFamily="34" charset="0"/>
              </a:rPr>
              <a:t>больных, в отношении которых получено постановление судьи о недобровольной госпитализации, чел </a:t>
            </a:r>
            <a:r>
              <a:rPr lang="ru-RU" sz="2000" dirty="0" smtClean="0">
                <a:latin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</a:rPr>
              <a:t>(по ст. 35)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758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34318" y="188640"/>
            <a:ext cx="8435280" cy="112474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8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ПРИНУДИТЕЛЬНОЕ ЛЕЧЕНИЕ</a:t>
            </a:r>
            <a:endParaRPr lang="ru-RU" sz="28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758406"/>
              </p:ext>
            </p:extLst>
          </p:nvPr>
        </p:nvGraphicFramePr>
        <p:xfrm>
          <a:off x="453602" y="1052736"/>
          <a:ext cx="843528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ПРИНУДИТЕЛЬНОГО ЛЕЧЕНИЯ (приказ 668н)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отделения для принудительного лечения общего типа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отделения для принудительного лечения специализированного типа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специализированная больница (стационар) специализированного типа с интенсивным наблюдением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1052736"/>
            <a:ext cx="914400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120000"/>
              </a:lnSpc>
            </a:pPr>
            <a:endParaRPr lang="ru-RU" sz="2800" b="1" dirty="0">
              <a:latin typeface="Arial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АКТУАЛЬНЫЕ ИЗМЕНЕНИЯ </a:t>
            </a:r>
          </a:p>
          <a:p>
            <a:pPr algn="ctr" eaLnBrk="1" hangingPunct="1">
              <a:lnSpc>
                <a:spcPct val="120000"/>
              </a:lnSpc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ФОРМ СТАТИСТИЧЕСКОГО НАБЛЮДЕНИЯ </a:t>
            </a:r>
          </a:p>
          <a:p>
            <a:pPr algn="ctr" eaLnBrk="1" hangingPunct="1">
              <a:lnSpc>
                <a:spcPct val="120000"/>
              </a:lnSpc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ПО ПСИХИАТРИИ КАК СЛЕДСТВИЕ СОВЕРШЕНСТВОВАНИЯ НОРМАТИВНО-ПРАВОВОГО РЕГУЛИРОВАНИЯ</a:t>
            </a:r>
            <a:endParaRPr lang="ru-RU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pPr algn="ctr" eaLnBrk="1" hangingPunct="1">
              <a:lnSpc>
                <a:spcPct val="120000"/>
              </a:lnSpc>
              <a:spcAft>
                <a:spcPts val="1800"/>
              </a:spcAft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А.Б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. Шмуклер</a:t>
            </a:r>
          </a:p>
          <a:p>
            <a:pPr algn="ctr" eaLnBrk="1" hangingPunct="1">
              <a:lnSpc>
                <a:spcPct val="120000"/>
              </a:lnSpc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ФГБУ «НМИЦ ПН им. В.П. Сербского» Минздрава России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  <a:cs typeface="Arial"/>
              </a:rPr>
              <a:t>12 октября </a:t>
            </a: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 charset="0"/>
                <a:cs typeface="Arial"/>
              </a:rPr>
              <a:t>2023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Arial" charset="0"/>
              <a:cs typeface="Arial"/>
            </a:endParaRPr>
          </a:p>
          <a:p>
            <a:pPr algn="ctr" eaLnBrk="1" hangingPunct="1">
              <a:lnSpc>
                <a:spcPct val="120000"/>
              </a:lnSpc>
            </a:pP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74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4608" y="-151932"/>
            <a:ext cx="8784976" cy="15647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419" tIns="271377" rIns="0" bIns="180918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ВЕДОМСТВЕННЫЕ НОРМАТИНО-ПРАВОВЫЕ АКТЫ, РЕГЛАМЕНТИРУЮЩИЕ ОКАЗАНИЯ МЕДИЦИНСКОЙ ПОМОЩИ ПО ПРОФИЛЮ «ПСИХИАТРИЯ»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9119096" cy="5496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Aft>
                <a:spcPts val="6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336699"/>
                </a:solidFill>
                <a:latin typeface="Arial" panose="020B0604020202020204" pitchFamily="34" charset="0"/>
              </a:rPr>
              <a:t>Приказ Минздрава России от 14.10.2022 N </a:t>
            </a: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668н "Об </a:t>
            </a:r>
            <a:r>
              <a:rPr lang="ru-RU" b="1" dirty="0">
                <a:solidFill>
                  <a:srgbClr val="336699"/>
                </a:solidFill>
                <a:latin typeface="Arial" panose="020B0604020202020204" pitchFamily="34" charset="0"/>
              </a:rPr>
              <a:t>утверждении Порядка оказания медицинской помощи при психических расстройствах и расстройствах </a:t>
            </a: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поведения«</a:t>
            </a:r>
          </a:p>
          <a:p>
            <a:pPr marL="342900" indent="-342900">
              <a:lnSpc>
                <a:spcPct val="80000"/>
              </a:lnSpc>
              <a:spcAft>
                <a:spcPts val="6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336699"/>
                </a:solidFill>
                <a:latin typeface="Arial" panose="020B0604020202020204" pitchFamily="34" charset="0"/>
              </a:rPr>
              <a:t>Приказ Минздрава России от 30.06.2022 N 453н </a:t>
            </a: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«Об </a:t>
            </a:r>
            <a:r>
              <a:rPr lang="ru-RU" b="1" dirty="0">
                <a:solidFill>
                  <a:srgbClr val="336699"/>
                </a:solidFill>
                <a:latin typeface="Arial" panose="020B0604020202020204" pitchFamily="34" charset="0"/>
              </a:rPr>
              <a:t>утверждении Порядка диспансерного наблюдения за лицом, страдающим хроническим и затяжным психическим расстройством с тяжелыми стойкими или часто обостряющимися болезненными </a:t>
            </a: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проявлениями»</a:t>
            </a:r>
          </a:p>
          <a:p>
            <a:pPr marL="342900" indent="-342900">
              <a:lnSpc>
                <a:spcPct val="80000"/>
              </a:lnSpc>
              <a:spcAft>
                <a:spcPts val="6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336699"/>
                </a:solidFill>
                <a:latin typeface="Arial" panose="020B0604020202020204" pitchFamily="34" charset="0"/>
              </a:rPr>
              <a:t>Приказ Минздрава России от 30.06.2022 N </a:t>
            </a: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451н "Об </a:t>
            </a:r>
            <a:r>
              <a:rPr lang="ru-RU" b="1" dirty="0">
                <a:solidFill>
                  <a:srgbClr val="336699"/>
                </a:solidFill>
                <a:latin typeface="Arial" panose="020B0604020202020204" pitchFamily="34" charset="0"/>
              </a:rPr>
              <a:t>утверждении Порядка проведения медицинского психиатрического </a:t>
            </a: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освидетельствования«</a:t>
            </a:r>
          </a:p>
          <a:p>
            <a:pPr marL="342900" indent="-342900">
              <a:lnSpc>
                <a:spcPct val="80000"/>
              </a:lnSpc>
              <a:spcAft>
                <a:spcPts val="6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Приказ Минздрава России от </a:t>
            </a:r>
            <a:r>
              <a:rPr lang="ru-RU" b="1" dirty="0">
                <a:solidFill>
                  <a:srgbClr val="336699"/>
                </a:solidFill>
                <a:latin typeface="Arial" panose="020B0604020202020204" pitchFamily="34" charset="0"/>
              </a:rPr>
              <a:t>20 мая 2022 г. N </a:t>
            </a: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342н «Об утверждении порядка прохождения обязательного психиатрического освидетельствования работниками, осуществляющими отдельные виды деятельности, его периодичности, а также видов деятельности, при осуществлении которых проводится психиатрическое освидетельствование»</a:t>
            </a:r>
          </a:p>
          <a:p>
            <a:pPr marL="342900" indent="-342900">
              <a:lnSpc>
                <a:spcPct val="80000"/>
              </a:lnSpc>
              <a:spcAft>
                <a:spcPts val="600"/>
              </a:spcAft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336699"/>
                </a:solidFill>
                <a:latin typeface="Arial" panose="020B0604020202020204" pitchFamily="34" charset="0"/>
              </a:rPr>
              <a:t>Приказ Министерства здравоохранения РФ от 26 ноября 2021 г. N 1104н </a:t>
            </a: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«Об </a:t>
            </a:r>
            <a:r>
              <a:rPr lang="ru-RU" b="1" dirty="0">
                <a:solidFill>
                  <a:srgbClr val="336699"/>
                </a:solidFill>
                <a:latin typeface="Arial" panose="020B0604020202020204" pitchFamily="34" charset="0"/>
              </a:rPr>
              <a:t>утверждении порядка проведения медицинского освидетельствования на наличие медицинских противопоказаний к владению оружием, в том числе внеочередного, и порядка оформления медицинских заключений по его результатам, форм медицинского заключения об отсутствии медицинских противопоказаний к владению оружием и медицинского заключения об отсутствии в организме наркотических средств, психотропных веществ и их </a:t>
            </a:r>
            <a:r>
              <a:rPr lang="ru-RU" b="1" dirty="0" smtClean="0">
                <a:solidFill>
                  <a:srgbClr val="336699"/>
                </a:solidFill>
                <a:latin typeface="Arial" panose="020B0604020202020204" pitchFamily="34" charset="0"/>
              </a:rPr>
              <a:t>метаболитов»</a:t>
            </a:r>
            <a:endParaRPr lang="ru-RU" b="1" dirty="0">
              <a:solidFill>
                <a:srgbClr val="3366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9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1" y="836712"/>
            <a:ext cx="892801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1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"/>
                <a:cs typeface="Arial"/>
              </a:rPr>
              <a:t>ВЕДОМСТВЕННЫЕ НОРМАТИВНЫЕ АКТЫ, РЕГЛАМЕНТИРУЮЩИЕ ДИСПАНСЕРНОЕ НАБЛЮДЕНИЕ ЗА ЛИЦАМИ </a:t>
            </a:r>
          </a:p>
          <a:p>
            <a:pPr algn="ctr"/>
            <a:r>
              <a:rPr lang="ru-RU" sz="2800" b="1" dirty="0">
                <a:solidFill>
                  <a:schemeClr val="tx2"/>
                </a:solidFill>
                <a:latin typeface="Arial"/>
                <a:cs typeface="Arial"/>
              </a:rPr>
              <a:t>С ПСИХИЧЕСКИМИ РАССТРОЙСТВАМИ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348882"/>
            <a:ext cx="4320480" cy="3477875"/>
          </a:xfrm>
          <a:prstGeom prst="rect">
            <a:avLst/>
          </a:prstGeom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/>
                <a:cs typeface="Arial"/>
              </a:rPr>
              <a:t>Приказ Минздрава РФ от 31 декабря 2002 г. №420 «Об утверждении форм первичной медицинской документации для психиатрических и наркологических учреждений» в соответствии с «Системой динамического диспансерного учета и наблюдения психически больных» (утв. МЗ СССР 17.06.1988 г. №10</a:t>
            </a:r>
            <a:r>
              <a:rPr lang="en-US" sz="2000" dirty="0">
                <a:latin typeface="Arial"/>
                <a:cs typeface="Arial"/>
              </a:rPr>
              <a:t>-III/</a:t>
            </a:r>
            <a:r>
              <a:rPr lang="ru-RU" sz="2000" dirty="0">
                <a:latin typeface="Arial"/>
                <a:cs typeface="Arial"/>
              </a:rPr>
              <a:t>СП88-9ОП)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0073" y="2348882"/>
            <a:ext cx="3744416" cy="3477875"/>
          </a:xfrm>
          <a:prstGeom prst="rect">
            <a:avLst/>
          </a:prstGeom>
          <a:ln w="38100" cmpd="sng">
            <a:solidFill>
              <a:srgbClr val="0EB1BD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/>
                <a:cs typeface="Arial"/>
              </a:rPr>
              <a:t>Приказ Минздрава РФ от 30 июня 2022 г. №453н «Об утверждении порядка диспансерного наблюдения за лицом, страдающим хроническим и затяжным психическим расстройством с тяжелыми стойкими или часто обостряющимися болезненными проявлениями</a:t>
            </a:r>
          </a:p>
          <a:p>
            <a:endParaRPr lang="ru-RU" sz="2000" dirty="0">
              <a:latin typeface="Arial"/>
              <a:cs typeface="Arial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572000" y="3933056"/>
            <a:ext cx="648072" cy="360040"/>
          </a:xfrm>
          <a:prstGeom prst="rightArrow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1824" y="6201924"/>
            <a:ext cx="60260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Отсутствует</a:t>
            </a:r>
            <a:r>
              <a:rPr lang="ru-RU" sz="2000" dirty="0" smtClean="0">
                <a:latin typeface="Arial" panose="020B0604020202020204" pitchFamily="34" charset="0"/>
              </a:rPr>
              <a:t>: консультативно-лечебная помощь</a:t>
            </a:r>
            <a:endParaRPr lang="ru-RU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"/>
                <a:cs typeface="Arial"/>
              </a:rPr>
              <a:t>ВЕДОМСТВЕННЫЕ НОРМАТИВНЫЕ АКТЫ, РЕГЛАМЕНТИРУЮЩИЕ </a:t>
            </a:r>
            <a:r>
              <a:rPr lang="ru-RU" sz="2800" b="1" dirty="0" smtClean="0">
                <a:solidFill>
                  <a:schemeClr val="tx2"/>
                </a:solidFill>
                <a:latin typeface="Arial"/>
                <a:cs typeface="Arial"/>
              </a:rPr>
              <a:t>ПОРЯДОК ОКАЗАНИЯ МЕДИЦИСКОЙ ПОМОЩИ ЛИЦАМ </a:t>
            </a:r>
            <a:endParaRPr lang="ru-RU" sz="2800" b="1" dirty="0">
              <a:solidFill>
                <a:schemeClr val="tx2"/>
              </a:solidFill>
              <a:latin typeface="Arial"/>
              <a:cs typeface="Arial"/>
            </a:endParaRPr>
          </a:p>
          <a:p>
            <a:pPr algn="ctr"/>
            <a:r>
              <a:rPr lang="ru-RU" sz="2800" b="1" dirty="0">
                <a:solidFill>
                  <a:schemeClr val="tx2"/>
                </a:solidFill>
                <a:latin typeface="Arial"/>
                <a:cs typeface="Arial"/>
              </a:rPr>
              <a:t>С ПСИХИЧЕСКИМИ РАССТРОЙСТВАМИ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348882"/>
            <a:ext cx="4320480" cy="2862322"/>
          </a:xfrm>
          <a:prstGeom prst="rect">
            <a:avLst/>
          </a:prstGeom>
          <a:ln w="38100" cmpd="sng"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latin typeface="Arial"/>
              <a:cs typeface="Arial"/>
            </a:endParaRPr>
          </a:p>
          <a:p>
            <a:pPr algn="ctr"/>
            <a:r>
              <a:rPr lang="ru-RU" sz="2000" dirty="0" smtClean="0">
                <a:latin typeface="Arial"/>
                <a:cs typeface="Arial"/>
              </a:rPr>
              <a:t>Приказ </a:t>
            </a:r>
            <a:r>
              <a:rPr lang="ru-RU" sz="2000" dirty="0" err="1">
                <a:latin typeface="Arial"/>
                <a:cs typeface="Arial"/>
              </a:rPr>
              <a:t>Минздравсоцразвития</a:t>
            </a:r>
            <a:r>
              <a:rPr lang="ru-RU" sz="2000" dirty="0">
                <a:latin typeface="Arial"/>
                <a:cs typeface="Arial"/>
              </a:rPr>
              <a:t> России </a:t>
            </a:r>
            <a:r>
              <a:rPr lang="ru-RU" sz="2000" dirty="0" smtClean="0">
                <a:latin typeface="Arial"/>
                <a:cs typeface="Arial"/>
              </a:rPr>
              <a:t>от17.05.2012 </a:t>
            </a:r>
            <a:r>
              <a:rPr lang="ru-RU" sz="2000" dirty="0">
                <a:latin typeface="Arial"/>
                <a:cs typeface="Arial"/>
              </a:rPr>
              <a:t>N </a:t>
            </a:r>
            <a:r>
              <a:rPr lang="ru-RU" sz="2000" dirty="0" smtClean="0">
                <a:latin typeface="Arial"/>
                <a:cs typeface="Arial"/>
              </a:rPr>
              <a:t>566н</a:t>
            </a:r>
            <a:endParaRPr lang="ru-RU" sz="2000" dirty="0">
              <a:latin typeface="Arial"/>
              <a:cs typeface="Arial"/>
            </a:endParaRPr>
          </a:p>
          <a:p>
            <a:pPr algn="ctr"/>
            <a:r>
              <a:rPr lang="ru-RU" sz="2000" dirty="0" smtClean="0">
                <a:latin typeface="Arial"/>
                <a:cs typeface="Arial"/>
              </a:rPr>
              <a:t>«Об </a:t>
            </a:r>
            <a:r>
              <a:rPr lang="ru-RU" sz="2000" dirty="0">
                <a:latin typeface="Arial"/>
                <a:cs typeface="Arial"/>
              </a:rPr>
              <a:t>утверждении Порядка </a:t>
            </a:r>
            <a:r>
              <a:rPr lang="ru-RU" sz="2000" dirty="0" smtClean="0">
                <a:latin typeface="Arial"/>
                <a:cs typeface="Arial"/>
              </a:rPr>
              <a:t>оказания медицинской </a:t>
            </a:r>
            <a:r>
              <a:rPr lang="ru-RU" sz="2000" dirty="0">
                <a:latin typeface="Arial"/>
                <a:cs typeface="Arial"/>
              </a:rPr>
              <a:t>помощи </a:t>
            </a:r>
            <a:endParaRPr lang="ru-RU" sz="2000" dirty="0" smtClean="0">
              <a:latin typeface="Arial"/>
              <a:cs typeface="Arial"/>
            </a:endParaRPr>
          </a:p>
          <a:p>
            <a:pPr algn="ctr"/>
            <a:r>
              <a:rPr lang="ru-RU" sz="2000" dirty="0" smtClean="0">
                <a:latin typeface="Arial"/>
                <a:cs typeface="Arial"/>
              </a:rPr>
              <a:t>при психических расстройствах </a:t>
            </a:r>
          </a:p>
          <a:p>
            <a:pPr algn="ctr"/>
            <a:r>
              <a:rPr lang="ru-RU" sz="2000" dirty="0" smtClean="0">
                <a:latin typeface="Arial"/>
                <a:cs typeface="Arial"/>
              </a:rPr>
              <a:t>и </a:t>
            </a:r>
            <a:r>
              <a:rPr lang="ru-RU" sz="2000" dirty="0">
                <a:latin typeface="Arial"/>
                <a:cs typeface="Arial"/>
              </a:rPr>
              <a:t>расстройствах </a:t>
            </a:r>
            <a:r>
              <a:rPr lang="ru-RU" sz="2000" dirty="0" smtClean="0">
                <a:latin typeface="Arial"/>
                <a:cs typeface="Arial"/>
              </a:rPr>
              <a:t>поведения»</a:t>
            </a:r>
          </a:p>
          <a:p>
            <a:pPr algn="ctr"/>
            <a:endParaRPr lang="ru-RU" sz="2000" dirty="0" smtClean="0">
              <a:latin typeface="Arial"/>
              <a:cs typeface="Arial"/>
            </a:endParaRPr>
          </a:p>
          <a:p>
            <a:pPr algn="ctr"/>
            <a:endParaRPr lang="ru-RU" sz="2000" dirty="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3" y="2348882"/>
            <a:ext cx="3744416" cy="2862322"/>
          </a:xfrm>
          <a:prstGeom prst="rect">
            <a:avLst/>
          </a:prstGeom>
          <a:ln w="38100" cmpd="sng">
            <a:solidFill>
              <a:srgbClr val="0EB1BD"/>
            </a:solidFill>
          </a:ln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Arial"/>
              <a:cs typeface="Arial"/>
            </a:endParaRPr>
          </a:p>
          <a:p>
            <a:pPr algn="ctr"/>
            <a:r>
              <a:rPr lang="ru-RU" sz="2000" dirty="0" smtClean="0">
                <a:latin typeface="Arial"/>
                <a:cs typeface="Arial"/>
              </a:rPr>
              <a:t>Приказ </a:t>
            </a:r>
            <a:r>
              <a:rPr lang="ru-RU" sz="2000" dirty="0">
                <a:latin typeface="Arial"/>
                <a:cs typeface="Arial"/>
              </a:rPr>
              <a:t>Минздрава России </a:t>
            </a:r>
            <a:endParaRPr lang="ru-RU" sz="2000" dirty="0" smtClean="0">
              <a:latin typeface="Arial"/>
              <a:cs typeface="Arial"/>
            </a:endParaRPr>
          </a:p>
          <a:p>
            <a:pPr algn="ctr"/>
            <a:r>
              <a:rPr lang="ru-RU" sz="2000" dirty="0" smtClean="0">
                <a:latin typeface="Arial"/>
                <a:cs typeface="Arial"/>
              </a:rPr>
              <a:t>от </a:t>
            </a:r>
            <a:r>
              <a:rPr lang="ru-RU" sz="2000" dirty="0">
                <a:latin typeface="Arial"/>
                <a:cs typeface="Arial"/>
              </a:rPr>
              <a:t>14.10.2022г. №668н </a:t>
            </a:r>
          </a:p>
          <a:p>
            <a:pPr algn="ctr"/>
            <a:r>
              <a:rPr lang="ru-RU" sz="2000" dirty="0">
                <a:latin typeface="Arial"/>
                <a:cs typeface="Arial"/>
              </a:rPr>
              <a:t>«Об утверждении  Порядка оказания медицинской помощи при психических расстройствах и расстройствах поведения» </a:t>
            </a:r>
          </a:p>
          <a:p>
            <a:endParaRPr lang="ru-RU" sz="2000" dirty="0">
              <a:latin typeface="Arial"/>
              <a:cs typeface="Arial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499992" y="3557366"/>
            <a:ext cx="648072" cy="360040"/>
          </a:xfrm>
          <a:prstGeom prst="rightArrow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9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9.allegroimg.com/original/00e254/c41a136646938eb2697558912709/LEGO-Classic-Kreatywne-klocki-duze-pudelko-10698-Marka-LE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61158"/>
            <a:ext cx="4392488" cy="259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4180" y="2020065"/>
            <a:ext cx="86276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МОДУЛЬНЫЙ ПРИНЦИП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ФОРМИРОВАНИЯ СТРУКТУРЫ СЛУЖБЫ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975" y="2851062"/>
            <a:ext cx="8954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</a:rPr>
              <a:t>28 СТРУКТУРНЫХ ЭЛЕМЕНТОВ (подразделений):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</a:rPr>
              <a:t>Наряду </a:t>
            </a:r>
            <a:r>
              <a:rPr lang="ru-RU" b="1" dirty="0">
                <a:latin typeface="Arial" panose="020B0604020202020204" pitchFamily="34" charset="0"/>
              </a:rPr>
              <a:t>с обязательными элементами, присутствуют </a:t>
            </a:r>
            <a:r>
              <a:rPr lang="ru-RU" b="1" dirty="0" smtClean="0">
                <a:latin typeface="Arial" panose="020B0604020202020204" pitchFamily="34" charset="0"/>
              </a:rPr>
              <a:t>факультативные.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</a:rPr>
              <a:t>К обязательным элементам относятся в </a:t>
            </a:r>
            <a:r>
              <a:rPr lang="ru-RU" b="1" dirty="0" err="1" smtClean="0">
                <a:latin typeface="Arial" panose="020B0604020202020204" pitchFamily="34" charset="0"/>
              </a:rPr>
              <a:t>т.ч</a:t>
            </a:r>
            <a:r>
              <a:rPr lang="ru-RU" b="1" dirty="0" smtClean="0">
                <a:latin typeface="Arial" panose="020B0604020202020204" pitchFamily="34" charset="0"/>
              </a:rPr>
              <a:t>. кабинет медико-психологического консультирования, кабинет медико-психологической помощи, психотерапевтический кабинет, телефон доверия</a:t>
            </a:r>
            <a:r>
              <a:rPr lang="ru-RU" b="1" dirty="0" smtClean="0">
                <a:latin typeface="Arial" panose="020B0604020202020204" pitchFamily="34" charset="0"/>
              </a:rPr>
              <a:t>  </a:t>
            </a:r>
            <a:endParaRPr lang="ru-RU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7388"/>
            <a:ext cx="90364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Приказ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Минздрава России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от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14.10.2022г. №668н </a:t>
            </a:r>
          </a:p>
          <a:p>
            <a:pPr algn="ctr" eaLnBrk="1" hangingPunct="1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«Об утверждении  Порядка оказания медицинской помощи при психических расстройствах и расстройствах поведения»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70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4608" y="-171277"/>
            <a:ext cx="8784976" cy="20940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419" tIns="271377" rIns="0" bIns="180918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КАБИНЕТ </a:t>
            </a: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МЕДИКО-ПСИХОЛОГИЧЕСКОГО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КОНСУЛЬТИРОВАНИЯ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Создается в мед. организациях, оказывающих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ервичную медико-санитарную помощи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38074"/>
            <a:ext cx="9119096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Кабинет осуществляет следующие функции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:</a:t>
            </a:r>
          </a:p>
          <a:p>
            <a:pPr marL="342900" indent="-34290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проведение клинико-психологического исследования и разработка и представление </a:t>
            </a:r>
            <a:r>
              <a:rPr lang="ru-RU" sz="2000" b="1" dirty="0">
                <a:solidFill>
                  <a:srgbClr val="341860"/>
                </a:solidFill>
                <a:latin typeface="Arial" panose="020B0604020202020204" pitchFamily="34" charset="0"/>
              </a:rPr>
              <a:t>пациенту и (или) членам его семьи либо иным законным представителям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психологических рекомендаций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участие в оказание помощи лицам </a:t>
            </a:r>
            <a:r>
              <a:rPr lang="ru-RU" sz="2000" dirty="0">
                <a:latin typeface="Arial" panose="020B0604020202020204" pitchFamily="34" charset="0"/>
              </a:rPr>
              <a:t>с психическими расстройствами и расстройствами поведения,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</a:rPr>
              <a:t>связанными со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стрессом, включая посттравматическое стрессовое расстройство</a:t>
            </a:r>
            <a:r>
              <a:rPr lang="ru-RU" sz="2000" dirty="0">
                <a:latin typeface="Arial" panose="020B0604020202020204" pitchFamily="34" charset="0"/>
              </a:rPr>
              <a:t>;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оказание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методической и консультативной помощи врачам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-специалистам по вопросам клинико-психологической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помощи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342900" indent="-34290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участие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во взаимодействии с общеобразовательными организациями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, профессиональными образовательными организациями и организациями высшего образования, медицинскими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организациями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SzPct val="130000"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ВАЖНО: </a:t>
            </a:r>
            <a:r>
              <a:rPr lang="ru-RU" sz="20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сбор данных и передача информации о деятельности в 	психиатрическую службу, вносящую информацию в формы 	официальной отчетности</a:t>
            </a:r>
            <a:endParaRPr lang="ru-RU" sz="20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2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34318" y="188640"/>
            <a:ext cx="8435280" cy="112474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8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ДНЕВНЫЕ СТАЦИОНАРЫ</a:t>
            </a:r>
            <a:endParaRPr lang="ru-RU" sz="2800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857696"/>
              </p:ext>
            </p:extLst>
          </p:nvPr>
        </p:nvGraphicFramePr>
        <p:xfrm>
          <a:off x="457200" y="846138"/>
          <a:ext cx="843528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</a:t>
                      </a:r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ДНЕВНЫХ </a:t>
                      </a: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СТАЦИОНАРОВ (приказ 668н)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Психиатрический дневной стационар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Психиатрический дневной стационар для обслуживания детского населения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Отделение оказания психиатрической помощи при расстройствах психотического спектра в условиях дневного стационара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Психиатрический дневной стационар для психосоциальной реабилитации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3602" y="6011912"/>
            <a:ext cx="65171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Отсутствуют</a:t>
            </a:r>
            <a:r>
              <a:rPr lang="ru-RU" sz="2000" dirty="0" smtClean="0">
                <a:latin typeface="Arial" panose="020B0604020202020204" pitchFamily="34" charset="0"/>
              </a:rPr>
              <a:t>: ночной стационар, стационар на дому</a:t>
            </a:r>
            <a:endParaRPr lang="ru-RU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3164" y="188640"/>
            <a:ext cx="9036496" cy="1791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000" b="1" dirty="0" smtClean="0">
                <a:solidFill>
                  <a:srgbClr val="3418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ВЕДОМСТВЕННАЯ ЦЕЛЕВАЯ ПРОГРАММА </a:t>
            </a:r>
            <a:br>
              <a:rPr lang="ru-RU" sz="2000" b="1" dirty="0" smtClean="0">
                <a:solidFill>
                  <a:srgbClr val="3418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ru-RU" sz="2000" b="1" dirty="0" smtClean="0">
                <a:solidFill>
                  <a:srgbClr val="3418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"СОВЕРШЕНСТВОВАНИЕ СИСТЕМЫ ОКАЗАНИЯ МЕДИЦИНСКОЙ ПОМОЩИ НАРКОЛОГИЧЕСКИМ БОЛЬНЫМ И БОЛЬНЫМ </a:t>
            </a:r>
            <a:br>
              <a:rPr lang="ru-RU" sz="2000" b="1" dirty="0" smtClean="0">
                <a:solidFill>
                  <a:srgbClr val="3418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r>
              <a:rPr lang="ru-RU" sz="2000" b="1" dirty="0" smtClean="0">
                <a:solidFill>
                  <a:srgbClr val="3418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 ПСИХИЧЕСКИМИ РАССТРОЙСТВАМИ И РАССТРОЙСТВАМИ ПОВЕДЕНИЯ", УТВЕРЖДЕННАЯ ПРИКАЗОМ МИНЗДРАВА РОССИИИ от 24 МАРТА 2020 г. № 232 (приложение 1)</a:t>
            </a:r>
            <a:br>
              <a:rPr lang="ru-RU" sz="2000" b="1" dirty="0" smtClean="0">
                <a:solidFill>
                  <a:srgbClr val="3418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ru-RU" sz="2000" dirty="0">
              <a:solidFill>
                <a:srgbClr val="341860"/>
              </a:solidFill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582944"/>
              </p:ext>
            </p:extLst>
          </p:nvPr>
        </p:nvGraphicFramePr>
        <p:xfrm>
          <a:off x="179512" y="2132856"/>
          <a:ext cx="8856981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415"/>
                <a:gridCol w="1265283"/>
                <a:gridCol w="126528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Целевой показатель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и единица измерения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пациентов с психическими расстройствами </a:t>
                      </a:r>
                    </a:p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расстройствами поведения, охваченных бригадными формами оказания психиатрической помощи, в общем числе пациентов, выписанных </a:t>
                      </a:r>
                    </a:p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стационара, %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36,3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пациентов, страдающих хроническими и затяжными психическими расстройствами с тяжелыми стойкими или часто обостряющимися болезненными проявлениями, охваченных бригадными формами оказания психиатрической помощи, в общем числе пациентов, находящихся на диспансерном наблюдении, %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6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87471</TotalTime>
  <Words>819</Words>
  <Application>Microsoft Office PowerPoint</Application>
  <PresentationFormat>Экран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Доля пациентов с психическими расстройствами  и расстройствами поведения, охваченных бригадными формами оказания психиатрической помощи в стационарных  и амбулаторных условиях должна соответствовать количеству специалистов, входящих в состав полипрофессиональной бригады: кроме врачей-психиатров, врачи-психотерапевты, медицинские психологи, специалисты по социальной работе  и социальные работники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МНИИП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ТЕРАПИИ БОЛЬНЫХ ШИЗОФРЕНИЕЙ</dc:title>
  <dc:creator>шмуклер</dc:creator>
  <cp:lastModifiedBy>Александр Шмуклер</cp:lastModifiedBy>
  <cp:revision>876</cp:revision>
  <dcterms:created xsi:type="dcterms:W3CDTF">2007-01-22T19:41:05Z</dcterms:created>
  <dcterms:modified xsi:type="dcterms:W3CDTF">2023-10-10T18:39:33Z</dcterms:modified>
</cp:coreProperties>
</file>